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9" r:id="rId4"/>
    <p:sldId id="257" r:id="rId5"/>
    <p:sldId id="258" r:id="rId6"/>
    <p:sldId id="259" r:id="rId7"/>
    <p:sldId id="260" r:id="rId8"/>
    <p:sldId id="261" r:id="rId9"/>
    <p:sldId id="27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8090-64C4-4279-87C5-376C14A1862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1FAF-E7F1-448A-9C2C-903937A78C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6239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8090-64C4-4279-87C5-376C14A1862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1FAF-E7F1-448A-9C2C-903937A78C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997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8090-64C4-4279-87C5-376C14A1862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1FAF-E7F1-448A-9C2C-903937A78C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619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8090-64C4-4279-87C5-376C14A1862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1FAF-E7F1-448A-9C2C-903937A78C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419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8090-64C4-4279-87C5-376C14A1862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1FAF-E7F1-448A-9C2C-903937A78C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5574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8090-64C4-4279-87C5-376C14A1862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1FAF-E7F1-448A-9C2C-903937A78C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704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8090-64C4-4279-87C5-376C14A1862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1FAF-E7F1-448A-9C2C-903937A78C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065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8090-64C4-4279-87C5-376C14A1862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1FAF-E7F1-448A-9C2C-903937A78C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185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8090-64C4-4279-87C5-376C14A1862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1FAF-E7F1-448A-9C2C-903937A78C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511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8090-64C4-4279-87C5-376C14A1862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1FAF-E7F1-448A-9C2C-903937A78C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630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8090-64C4-4279-87C5-376C14A1862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1FAF-E7F1-448A-9C2C-903937A78C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879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88090-64C4-4279-87C5-376C14A1862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41FAF-E7F1-448A-9C2C-903937A78C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6780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cene3d>
            <a:camera prst="perspectiveBelow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Hry na rozvoj psychomotoriky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781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404664"/>
            <a:ext cx="8496944" cy="61926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sk-SK" sz="2800" b="1" dirty="0" smtClean="0"/>
              <a:t>Papierové gule</a:t>
            </a:r>
          </a:p>
          <a:p>
            <a:pPr marL="0" indent="0">
              <a:buNone/>
            </a:pPr>
            <a:r>
              <a:rPr lang="sk-SK" sz="2800" dirty="0" smtClean="0"/>
              <a:t>Popis: žiaci majú k dispozícii jeden časopis; vytrhnú určený počet listov(napr. 10), potom si dajú jednu ruku do vrecka (za chrbát) a druhou rukou vyrába tvrdú guľu, ak sú gule hotové – tri, dva, jeden a hádžeme na cieľ</a:t>
            </a:r>
          </a:p>
          <a:p>
            <a:pPr marL="0" indent="0">
              <a:buNone/>
            </a:pPr>
            <a:r>
              <a:rPr lang="sk-SK" sz="2800" dirty="0" smtClean="0"/>
              <a:t>Obmeny: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- vyrábame gule dominantnou aj menej šikovnou rukou,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- používame rôzne typy papierov, aj jemný pre žiakov so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slabými rukami (ak neradi tlačia tvrdý papier),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- hádžeme do prázdnych </a:t>
            </a:r>
            <a:r>
              <a:rPr lang="sk-SK" sz="2800" dirty="0" err="1" smtClean="0"/>
              <a:t>krabíc</a:t>
            </a:r>
            <a:r>
              <a:rPr lang="sk-SK" sz="2800" dirty="0" smtClean="0"/>
              <a:t> rozmiestnených po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miestnosti (možnosť vybrať si bližšiu, vzdialenejšiu),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- očíslujeme </a:t>
            </a:r>
            <a:r>
              <a:rPr lang="sk-SK" sz="2800" dirty="0" err="1" smtClean="0"/>
              <a:t>krabice</a:t>
            </a:r>
            <a:r>
              <a:rPr lang="sk-SK" sz="2800" dirty="0" smtClean="0"/>
              <a:t> (žiaci sčítajú dosiahnuté body).</a:t>
            </a:r>
          </a:p>
        </p:txBody>
      </p:sp>
    </p:spTree>
    <p:extLst>
      <p:ext uri="{BB962C8B-B14F-4D97-AF65-F5344CB8AC3E}">
        <p14:creationId xmlns:p14="http://schemas.microsoft.com/office/powerpoint/2010/main" val="246440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692696"/>
            <a:ext cx="8496944" cy="56886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sk-SK" sz="2800" b="1" dirty="0" smtClean="0"/>
              <a:t>Fúkaná</a:t>
            </a:r>
          </a:p>
          <a:p>
            <a:pPr marL="0" indent="0">
              <a:buNone/>
            </a:pPr>
            <a:r>
              <a:rPr lang="sk-SK" sz="2800" dirty="0" smtClean="0"/>
              <a:t>Pomôcky: plastové nádoby na stláčanie (od kečupu, horčice, nosný sprej), vatové tampóny, molitan, brmbolce</a:t>
            </a:r>
          </a:p>
          <a:p>
            <a:pPr marL="0" indent="0">
              <a:buNone/>
            </a:pPr>
            <a:r>
              <a:rPr lang="sk-SK" sz="2800" dirty="0" smtClean="0"/>
              <a:t>Popis: nádoby dobre umyjeme a vysušíme, potom pokreslíme (ako zvieratká – otvor nádoby bude „ňufák“)</a:t>
            </a:r>
          </a:p>
          <a:p>
            <a:pPr marL="0" indent="0">
              <a:buNone/>
            </a:pPr>
            <a:r>
              <a:rPr lang="sk-SK" sz="2800" dirty="0" smtClean="0"/>
              <a:t>Obmeny: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- hrajeme na podlahe v ľahu na bruchu,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- vytvoríme jednoduchú prekážkovú dráhu a dávame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žiakovi pokyny ako sa dostať do cieľa,</a:t>
            </a:r>
          </a:p>
          <a:p>
            <a:pPr marL="0" indent="0">
              <a:buNone/>
            </a:pPr>
            <a:r>
              <a:rPr lang="sk-SK" sz="2800" dirty="0" smtClean="0"/>
              <a:t>   - na protiľahlú stranu postavte dve bránky a žiakovi do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každej ruky fúkačku; sledujeme, ktorá ruka dopraví    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loptičku do bránky skôr.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72859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sk-SK" sz="2800" b="1" dirty="0" smtClean="0"/>
              <a:t>Letecký dispečer</a:t>
            </a:r>
          </a:p>
          <a:p>
            <a:pPr marL="0" indent="0">
              <a:buNone/>
            </a:pPr>
            <a:r>
              <a:rPr lang="sk-SK" sz="2800" dirty="0" smtClean="0"/>
              <a:t>Pomôcky: čisté kancelárske papiere, farbičky, terč (kôš na prádlo, veľká krabica s otvorom v stene)</a:t>
            </a:r>
          </a:p>
          <a:p>
            <a:pPr marL="0" indent="0">
              <a:buNone/>
            </a:pPr>
            <a:r>
              <a:rPr lang="sk-SK" sz="2800" dirty="0" smtClean="0"/>
              <a:t>Popis: každý hráč pokreslí papier tak, aby každý vedel, že je jeho (farby, zvieratá, ...), potom poskladajú lietadlá a zo vzdialenosti 2,5 až 3 metre ich hádžu na cieľ</a:t>
            </a:r>
          </a:p>
          <a:p>
            <a:pPr marL="0" indent="0">
              <a:buNone/>
            </a:pPr>
            <a:r>
              <a:rPr lang="sk-SK" sz="2800" dirty="0" smtClean="0"/>
              <a:t>Obmeny: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- vyrobte lietadla z menších papierov (pri skladaní je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potrebná väčšia obratnosť a rýchlejšie lietajú),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- terče postavte do rôznej vzdialenosti, žiak musí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prispôsobiť silu hodu vzdialenosti,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16464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4006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sk-SK" sz="2800" b="1" dirty="0" smtClean="0"/>
              <a:t>Gombíkový had</a:t>
            </a:r>
          </a:p>
          <a:p>
            <a:pPr marL="0" indent="0">
              <a:buNone/>
            </a:pPr>
            <a:r>
              <a:rPr lang="sk-SK" sz="2800" dirty="0" smtClean="0"/>
              <a:t>Pomôcky: kúsky </a:t>
            </a:r>
            <a:r>
              <a:rPr lang="sk-SK" sz="2800" dirty="0" err="1" smtClean="0"/>
              <a:t>plste</a:t>
            </a:r>
            <a:r>
              <a:rPr lang="sk-SK" sz="2800" dirty="0" smtClean="0"/>
              <a:t> (filcu) alebo pevnej mäkkej látky nastrihanej na obdĺžniky alebo ovály dlhé 8 cm, nožnice, rovnako veľké gombíky, ihla, niť</a:t>
            </a:r>
          </a:p>
          <a:p>
            <a:pPr marL="0" indent="0">
              <a:buNone/>
            </a:pPr>
            <a:r>
              <a:rPr lang="sk-SK" sz="2800" dirty="0" smtClean="0"/>
              <a:t>Popis: na jeden koniec </a:t>
            </a:r>
            <a:r>
              <a:rPr lang="sk-SK" sz="2800" smtClean="0"/>
              <a:t>látky prišijeme </a:t>
            </a:r>
            <a:r>
              <a:rPr lang="sk-SK" sz="2800" dirty="0" smtClean="0"/>
              <a:t>gombík a na druhý koniec urobíme „gombíkovú dierku“; žiak spája jednotlivé diely a vytvára hada na hranie</a:t>
            </a:r>
          </a:p>
          <a:p>
            <a:pPr marL="0" indent="0">
              <a:buNone/>
            </a:pPr>
            <a:r>
              <a:rPr lang="sk-SK" sz="2800" dirty="0" smtClean="0"/>
              <a:t>Obmeny: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- namiesto gombíkov použijeme drievka,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- zoraďte kúsky látky a gombíky podľa veľkosti,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- požiadajte žiaka, aby zostavil hada podľa určitého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farebného kľúča.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35769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600" b="1" dirty="0" smtClean="0"/>
              <a:t>Zdroj</a:t>
            </a:r>
          </a:p>
          <a:p>
            <a:pPr marL="0" indent="0">
              <a:buNone/>
            </a:pPr>
            <a:endParaRPr lang="sk-SK" sz="2800" b="1" dirty="0" smtClean="0"/>
          </a:p>
          <a:p>
            <a:r>
              <a:rPr lang="sk-SK" sz="2800" dirty="0" err="1" smtClean="0"/>
              <a:t>Kurtz</a:t>
            </a:r>
            <a:r>
              <a:rPr lang="sk-SK" sz="2800" dirty="0" smtClean="0"/>
              <a:t>, </a:t>
            </a:r>
            <a:r>
              <a:rPr lang="sk-SK" sz="2800" dirty="0" err="1" smtClean="0"/>
              <a:t>Lisa</a:t>
            </a:r>
            <a:r>
              <a:rPr lang="sk-SK" sz="2800" dirty="0" smtClean="0"/>
              <a:t> A. 2015. </a:t>
            </a:r>
            <a:r>
              <a:rPr lang="sk-SK" sz="2800" i="1" dirty="0" smtClean="0"/>
              <a:t>Hry </a:t>
            </a:r>
            <a:r>
              <a:rPr lang="sk-SK" sz="2800" i="1" dirty="0" err="1" smtClean="0"/>
              <a:t>pro</a:t>
            </a:r>
            <a:r>
              <a:rPr lang="sk-SK" sz="2800" i="1" dirty="0" smtClean="0"/>
              <a:t> rozvoj psychomotoriky. </a:t>
            </a:r>
            <a:r>
              <a:rPr lang="sk-SK" sz="2800" dirty="0" smtClean="0"/>
              <a:t>Praha : Portál, s.r.o., 2015. ISBN 978-80-262-0800-6</a:t>
            </a:r>
          </a:p>
          <a:p>
            <a:pPr marL="0" indent="0">
              <a:buNone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5070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5253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sz="2800" dirty="0" smtClean="0"/>
              <a:t>Neexistuje žiaden konkrétny recept na to, ako pomáhať žiakom s učením.</a:t>
            </a:r>
          </a:p>
          <a:p>
            <a:pPr marL="0" indent="0">
              <a:buNone/>
            </a:pPr>
            <a:r>
              <a:rPr lang="sk-SK" sz="2800" dirty="0" smtClean="0"/>
              <a:t>Hru majú radi všetky deti, ale rovnako ako dospelí majú aj oni rôzne záujmy a schopnosti, ktoré ovplyvňujú ich výber hračiek a herných činností.</a:t>
            </a:r>
          </a:p>
          <a:p>
            <a:pPr marL="0" indent="0">
              <a:buNone/>
            </a:pPr>
            <a:r>
              <a:rPr lang="sk-SK" sz="2800" dirty="0" smtClean="0"/>
              <a:t>Prostredníctvom hry deti skúmajú okolité prostredie, pôsobí na nich a učia sa ich ovládať.</a:t>
            </a:r>
          </a:p>
          <a:p>
            <a:pPr marL="0" indent="0">
              <a:buNone/>
            </a:pPr>
            <a:r>
              <a:rPr lang="sk-SK" sz="2800" dirty="0" smtClean="0"/>
              <a:t>Hra je nesmierne dôležitou súčasťou telesného, kognitívneho a spoločenského vývoja dieťaťa.</a:t>
            </a:r>
          </a:p>
          <a:p>
            <a:pPr marL="0" indent="0">
              <a:buNone/>
            </a:pPr>
            <a:r>
              <a:rPr lang="sk-SK" sz="2800" dirty="0" smtClean="0"/>
              <a:t>Hra deťom umožňuje oddýchnuť si od štruktúry každodenného života, ktorú určujú dospelí,                     a zaoberať sa niečím, čo ich skutočne teší.</a:t>
            </a:r>
          </a:p>
          <a:p>
            <a:pPr marL="0" indent="0">
              <a:buNone/>
            </a:pPr>
            <a:r>
              <a:rPr lang="sk-SK" sz="2800" dirty="0" smtClean="0"/>
              <a:t>Ak chce dospelý človek prilákať dieťa k hre, ktorej cieľom je podporiť jeho vývoj, musí sa postarať , aby hra bola z pohľadu dieťaťa zaujímavá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98056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Problémy s hrubou motorikou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89654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sk-SK" sz="2800" dirty="0" smtClean="0"/>
              <a:t>Zakopáva alebo padá častejšie ako ostatní,</a:t>
            </a:r>
          </a:p>
          <a:p>
            <a:r>
              <a:rPr lang="sk-SK" sz="2800" dirty="0"/>
              <a:t>v</a:t>
            </a:r>
            <a:r>
              <a:rPr lang="sk-SK" sz="2800" dirty="0" smtClean="0"/>
              <a:t>yhýba sa hrám na ihrisku, športu a ostatným fyzicky náročným činnostiam,</a:t>
            </a:r>
          </a:p>
          <a:p>
            <a:r>
              <a:rPr lang="sk-SK" sz="2800" dirty="0"/>
              <a:t>p</a:t>
            </a:r>
            <a:r>
              <a:rPr lang="sk-SK" sz="2800" dirty="0" smtClean="0"/>
              <a:t>ri chôdzi alebo behu pôsobí strnule a neobratne,</a:t>
            </a:r>
          </a:p>
          <a:p>
            <a:r>
              <a:rPr lang="sk-SK" sz="2800" dirty="0"/>
              <a:t>č</a:t>
            </a:r>
            <a:r>
              <a:rPr lang="sk-SK" sz="2800" dirty="0" smtClean="0"/>
              <a:t>asto naráža do nábytku či iných ľudí,</a:t>
            </a:r>
          </a:p>
          <a:p>
            <a:r>
              <a:rPr lang="sk-SK" sz="2800" dirty="0" smtClean="0"/>
              <a:t>S predmetmi manipuluje hrubo alebo s príliš veľkou silou, často mu padajú či rozbijú sa,</a:t>
            </a:r>
          </a:p>
          <a:p>
            <a:r>
              <a:rPr lang="sk-SK" sz="2800" dirty="0"/>
              <a:t>u</a:t>
            </a:r>
            <a:r>
              <a:rPr lang="sk-SK" sz="2800" dirty="0" smtClean="0"/>
              <a:t>naví sa rýchlejšie ako ostatné deti,</a:t>
            </a:r>
          </a:p>
          <a:p>
            <a:r>
              <a:rPr lang="sk-SK" sz="2800" dirty="0"/>
              <a:t>ť</a:t>
            </a:r>
            <a:r>
              <a:rPr lang="sk-SK" sz="2800" dirty="0" smtClean="0"/>
              <a:t>ažšie si osvojuje nové zručnosti, napr. jazda na bicykli či viazanie šnúrok.</a:t>
            </a:r>
            <a:endParaRPr lang="sk-SK" sz="2800" dirty="0" smtClean="0"/>
          </a:p>
          <a:p>
            <a:endParaRPr lang="sk-SK" sz="2800" dirty="0" smtClean="0"/>
          </a:p>
        </p:txBody>
      </p:sp>
    </p:spTree>
    <p:extLst>
      <p:ext uri="{BB962C8B-B14F-4D97-AF65-F5344CB8AC3E}">
        <p14:creationId xmlns:p14="http://schemas.microsoft.com/office/powerpoint/2010/main" val="179570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Rozvíjanie hrubej motoriky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89654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sk-SK" sz="2800" b="1" dirty="0" smtClean="0"/>
              <a:t>Chôdza po rukách – „fúrik“</a:t>
            </a:r>
            <a:endParaRPr lang="sk-SK" sz="2800" dirty="0"/>
          </a:p>
          <a:p>
            <a:pPr marL="0" indent="0">
              <a:buNone/>
            </a:pPr>
            <a:r>
              <a:rPr lang="sk-SK" sz="2800" dirty="0"/>
              <a:t>O</a:t>
            </a:r>
            <a:r>
              <a:rPr lang="sk-SK" sz="2800" dirty="0" smtClean="0"/>
              <a:t>bmeny:</a:t>
            </a:r>
            <a:endParaRPr lang="sk-SK" sz="2800" dirty="0"/>
          </a:p>
          <a:p>
            <a:pPr marL="0" indent="0">
              <a:buNone/>
            </a:pPr>
            <a:r>
              <a:rPr lang="sk-SK" sz="2800" dirty="0" smtClean="0"/>
              <a:t>    - rozmiestnite po podlahe mäkké loptičky, </a:t>
            </a:r>
            <a:r>
              <a:rPr lang="sk-SK" sz="2800" dirty="0" err="1" smtClean="0"/>
              <a:t>žmolkaný</a:t>
            </a:r>
            <a:r>
              <a:rPr lang="sk-SK" sz="2800" dirty="0" smtClean="0"/>
              <a:t>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papier a žiak ich má jednou rukou hádzať na cieľ,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kognitívna oblasť – spočíta počet krokov bez pádu,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červené „loptičky“, ...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pamäť – päť krokov k pohovke, tri kroky k dverám,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</a:t>
            </a:r>
            <a:r>
              <a:rPr lang="sk-SK" sz="2800" dirty="0" err="1" smtClean="0"/>
              <a:t>ukľudňujúca</a:t>
            </a:r>
            <a:r>
              <a:rPr lang="sk-SK" sz="2800" dirty="0" smtClean="0"/>
              <a:t> a prechodová činnosť – odchod do izby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na lôžko kde si odpočinie, ku skrini kde sa oblečie na 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prechádzku, ...</a:t>
            </a:r>
          </a:p>
        </p:txBody>
      </p:sp>
    </p:spTree>
    <p:extLst>
      <p:ext uri="{BB962C8B-B14F-4D97-AF65-F5344CB8AC3E}">
        <p14:creationId xmlns:p14="http://schemas.microsoft.com/office/powerpoint/2010/main" val="173045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sk-SK" sz="2800" b="1" dirty="0" smtClean="0"/>
              <a:t>Anjeli na snehu</a:t>
            </a:r>
          </a:p>
          <a:p>
            <a:pPr marL="0" indent="0">
              <a:buNone/>
            </a:pPr>
            <a:r>
              <a:rPr lang="sk-SK" sz="2800" dirty="0" smtClean="0"/>
              <a:t>Obmeny: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ak nerozumie pojmom „ľavá“ a „pravá“ priviažeme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mu na pravú ruku stužku (farebnú),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</a:t>
            </a:r>
            <a:r>
              <a:rPr lang="sk-SK" sz="2800" dirty="0"/>
              <a:t>- uvedomovanie vlastného </a:t>
            </a:r>
            <a:r>
              <a:rPr lang="sk-SK" sz="2800" dirty="0" smtClean="0"/>
              <a:t>tela - zatvorí oči a jemne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sa dotýkame tých častí tela s ktorými má pohnúť,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pohyby robí v dvoch krokoch – päť krát rukami a  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potom päť krát nohami (a zopakuje to),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priviažete </a:t>
            </a:r>
            <a:r>
              <a:rPr lang="sk-SK" sz="2800" dirty="0" err="1" smtClean="0"/>
              <a:t>rolničku</a:t>
            </a:r>
            <a:r>
              <a:rPr lang="sk-SK" sz="2800" dirty="0" smtClean="0"/>
              <a:t> ku končatine, ktorá sa nemá 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pohnúť – ak zazvoní, žiak vie, že urobil chybu.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15456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20688"/>
            <a:ext cx="8363272" cy="56886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sk-SK" sz="2800" b="1" dirty="0" smtClean="0"/>
              <a:t>Kúzelný koberec</a:t>
            </a:r>
          </a:p>
          <a:p>
            <a:pPr marL="0" indent="0">
              <a:buNone/>
            </a:pPr>
            <a:r>
              <a:rPr lang="sk-SK" sz="2800" dirty="0" smtClean="0"/>
              <a:t>Pomôcky: štvorcový koberec, hladká podlaha (linoleum)</a:t>
            </a:r>
          </a:p>
          <a:p>
            <a:pPr marL="0" indent="0">
              <a:buNone/>
            </a:pPr>
            <a:r>
              <a:rPr lang="sk-SK" sz="2800" dirty="0" smtClean="0"/>
              <a:t>Popis: žiak zaujme na koberci (sedí, kľačí, leží na bruchu – chrbte) rukami a nohami sa posúva dopredu a dozadu</a:t>
            </a:r>
          </a:p>
          <a:p>
            <a:pPr marL="0" indent="0">
              <a:buNone/>
            </a:pPr>
            <a:r>
              <a:rPr lang="sk-SK" sz="2800" dirty="0" smtClean="0"/>
              <a:t>Obmeny: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z vankúšov a </a:t>
            </a:r>
            <a:r>
              <a:rPr lang="sk-SK" sz="2800" dirty="0" err="1" smtClean="0"/>
              <a:t>krabíc</a:t>
            </a:r>
            <a:r>
              <a:rPr lang="sk-SK" sz="2800" dirty="0" smtClean="0"/>
              <a:t> vytvorte jednoduchú prekážkovú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dráhu a nakreslite „mapu“ dráhy,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schovajte určený počet hračiek (10 autíčok, 25 kociek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lega), musí ich nájsť, doniesť na koberec, spočítať a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potom sa môže s nimi hrať,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položte na podlahu dva vrchnáky </a:t>
            </a:r>
            <a:r>
              <a:rPr lang="sk-SK" sz="2800" dirty="0" err="1" smtClean="0"/>
              <a:t>krabíc</a:t>
            </a:r>
            <a:r>
              <a:rPr lang="sk-SK" sz="2800" dirty="0" smtClean="0"/>
              <a:t> od topánok; žiak sa na ne postaví a „korčuľuje po miestnosti.</a:t>
            </a:r>
          </a:p>
          <a:p>
            <a:pPr marL="0" indent="0">
              <a:buNone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70594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64087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sk-SK" sz="2800" b="1" dirty="0" smtClean="0"/>
              <a:t>Kladina</a:t>
            </a:r>
          </a:p>
          <a:p>
            <a:pPr marL="0" indent="0">
              <a:buNone/>
            </a:pPr>
            <a:r>
              <a:rPr lang="sk-SK" sz="2800" dirty="0" smtClean="0"/>
              <a:t>Pomôcky: mäkký trávnik, koberec, improvizovaná kladina (drevená doska, záhradná hadica)</a:t>
            </a:r>
          </a:p>
          <a:p>
            <a:pPr marL="0" indent="0">
              <a:buNone/>
            </a:pPr>
            <a:r>
              <a:rPr lang="sk-SK" sz="2800" dirty="0" smtClean="0"/>
              <a:t>Popis: chôdza po kladine naboso, vhodná obuv (nie </a:t>
            </a:r>
            <a:r>
              <a:rPr lang="sk-SK" sz="2800" dirty="0" err="1" smtClean="0"/>
              <a:t>kroksy</a:t>
            </a:r>
            <a:r>
              <a:rPr lang="sk-SK" sz="2800" dirty="0" smtClean="0"/>
              <a:t>)</a:t>
            </a:r>
          </a:p>
          <a:p>
            <a:pPr marL="0" indent="0">
              <a:buNone/>
            </a:pPr>
            <a:r>
              <a:rPr lang="sk-SK" sz="2800" dirty="0" smtClean="0"/>
              <a:t>Obmeny: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ak má žiak strach použijeme lepiacu pásku, kriedu,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poukladajte na kladinu rôzne predmety aby sa žiak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musel zohnúť a pritom nespadnúť (vedľa kladiny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nádoby na zber predmetov),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pri chôdzi musí žiak niesť na hlave nejaký predmet,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pri chôdzi po kladine musí žiak v každej ruke držať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lyžicu a v nej loptičku alebo plastové veľkonočné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vajíčko.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87915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chemeClr val="accent1">
              <a:lumMod val="60000"/>
              <a:lumOff val="4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r>
              <a:rPr lang="sk-SK" dirty="0">
                <a:solidFill>
                  <a:schemeClr val="bg1"/>
                </a:solidFill>
                <a:latin typeface="+mn-lt"/>
              </a:rPr>
              <a:t>Problémy s </a:t>
            </a:r>
            <a:r>
              <a:rPr lang="sk-SK" dirty="0" smtClean="0">
                <a:solidFill>
                  <a:schemeClr val="bg1"/>
                </a:solidFill>
                <a:latin typeface="+mn-lt"/>
              </a:rPr>
              <a:t>jemnou </a:t>
            </a:r>
            <a:r>
              <a:rPr lang="sk-SK" dirty="0">
                <a:solidFill>
                  <a:schemeClr val="bg1"/>
                </a:solidFill>
                <a:latin typeface="+mn-lt"/>
              </a:rPr>
              <a:t>motorikou </a:t>
            </a:r>
            <a:endParaRPr lang="sk-SK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53732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sk-SK" sz="2800" dirty="0" smtClean="0"/>
              <a:t>Pred vstupom do MŠ nedáva prednosť jednej ruke pri používaní nástrojov,</a:t>
            </a:r>
          </a:p>
          <a:p>
            <a:r>
              <a:rPr lang="sk-SK" sz="2800" dirty="0"/>
              <a:t>m</a:t>
            </a:r>
            <a:r>
              <a:rPr lang="sk-SK" sz="2800" dirty="0" smtClean="0"/>
              <a:t>álo sa zaujíma o jemné pohybové činnosti (kreslenie, vyfarbovanie, strihanie),</a:t>
            </a:r>
          </a:p>
          <a:p>
            <a:r>
              <a:rPr lang="sk-SK" sz="2800" dirty="0"/>
              <a:t>n</a:t>
            </a:r>
            <a:r>
              <a:rPr lang="sk-SK" sz="2800" dirty="0" smtClean="0"/>
              <a:t>eobvyklým spôsobom drží ceruzku či nožnice,</a:t>
            </a:r>
          </a:p>
          <a:p>
            <a:r>
              <a:rPr lang="sk-SK" sz="2800" dirty="0"/>
              <a:t>č</a:t>
            </a:r>
            <a:r>
              <a:rPr lang="sk-SK" sz="2800" dirty="0" smtClean="0"/>
              <a:t>asto mu padajú malé predmety,</a:t>
            </a:r>
          </a:p>
          <a:p>
            <a:r>
              <a:rPr lang="sk-SK" sz="2800" dirty="0"/>
              <a:t>n</a:t>
            </a:r>
            <a:r>
              <a:rPr lang="sk-SK" sz="2800" dirty="0" smtClean="0"/>
              <a:t>ezapne si oblečenie, neotvorí </a:t>
            </a:r>
            <a:r>
              <a:rPr lang="sk-SK" sz="2800" dirty="0" err="1" smtClean="0"/>
              <a:t>krabičku</a:t>
            </a:r>
            <a:r>
              <a:rPr lang="sk-SK" sz="2800" dirty="0" smtClean="0"/>
              <a:t> (</a:t>
            </a:r>
            <a:r>
              <a:rPr lang="sk-SK" sz="2800" dirty="0" err="1" smtClean="0"/>
              <a:t>lentilky</a:t>
            </a:r>
            <a:r>
              <a:rPr lang="sk-SK" sz="2800" dirty="0" smtClean="0"/>
              <a:t>),</a:t>
            </a:r>
          </a:p>
          <a:p>
            <a:r>
              <a:rPr lang="sk-SK" sz="2800" dirty="0"/>
              <a:t>p</a:t>
            </a:r>
            <a:r>
              <a:rPr lang="sk-SK" sz="2800" dirty="0" smtClean="0"/>
              <a:t>ri rozprávaní zle artikuluje,</a:t>
            </a:r>
          </a:p>
          <a:p>
            <a:r>
              <a:rPr lang="sk-SK" sz="2800" dirty="0"/>
              <a:t>p</a:t>
            </a:r>
            <a:r>
              <a:rPr lang="sk-SK" sz="2800" dirty="0" smtClean="0"/>
              <a:t>ri jedle sa zašpiní, jedlo mu padá z úst, sliní sa, má problém hrýzť a prehĺtať,</a:t>
            </a:r>
          </a:p>
          <a:p>
            <a:r>
              <a:rPr lang="sk-SK" sz="2800" dirty="0"/>
              <a:t>p</a:t>
            </a:r>
            <a:r>
              <a:rPr lang="sk-SK" sz="2800" dirty="0" smtClean="0"/>
              <a:t>ri porovnaní s rovesníkmi zle píše.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64373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chemeClr val="accent1">
              <a:lumMod val="60000"/>
              <a:lumOff val="4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r>
              <a:rPr lang="sk-SK" dirty="0" smtClean="0">
                <a:solidFill>
                  <a:schemeClr val="bg1"/>
                </a:solidFill>
                <a:latin typeface="+mn-lt"/>
              </a:rPr>
              <a:t>Rozvíjanie jemnej motoriky</a:t>
            </a:r>
            <a:endParaRPr lang="sk-SK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44824"/>
            <a:ext cx="8363272" cy="46085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sk-SK" sz="2800" b="1" dirty="0" smtClean="0"/>
              <a:t>Preteky s časom</a:t>
            </a:r>
          </a:p>
          <a:p>
            <a:pPr marL="0" indent="0">
              <a:buNone/>
            </a:pPr>
            <a:r>
              <a:rPr lang="sk-SK" sz="2800" dirty="0" smtClean="0"/>
              <a:t>Pomôcky: stopky, hodinky so sekundovou ručičkou</a:t>
            </a:r>
          </a:p>
          <a:p>
            <a:pPr marL="0" indent="0">
              <a:buNone/>
            </a:pPr>
            <a:r>
              <a:rPr lang="sk-SK" sz="2800" dirty="0" smtClean="0"/>
              <a:t>Popis: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obrátiť desať mincí z jednej strany na druhú,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navliecť desať korálikov na šnúrku od topánok,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pomocou pinzety vložiť desať gombíkov do fľaštičky,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 - pomocou kancelárskej dierkovačky urobiť desať dier,</a:t>
            </a:r>
          </a:p>
          <a:p>
            <a:pPr marL="0" indent="0">
              <a:buNone/>
            </a:pPr>
            <a:r>
              <a:rPr lang="sk-SK" sz="2800" dirty="0" smtClean="0"/>
              <a:t>Obmena: podľa schopností žiakov zaradzujte veľmi </a:t>
            </a:r>
          </a:p>
          <a:p>
            <a:pPr marL="0" indent="0">
              <a:buNone/>
            </a:pPr>
            <a:r>
              <a:rPr lang="sk-SK" sz="2800" dirty="0"/>
              <a:t> </a:t>
            </a:r>
            <a:r>
              <a:rPr lang="sk-SK" sz="2800" dirty="0" smtClean="0"/>
              <a:t>  jednoduché a zábavné činnosti a postupne tie ťažšie.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67876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1180</Words>
  <Application>Microsoft Office PowerPoint</Application>
  <PresentationFormat>Prezentácia na obrazovke (4:3)</PresentationFormat>
  <Paragraphs>115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Motív Office</vt:lpstr>
      <vt:lpstr>Hry na rozvoj psychomotoriky</vt:lpstr>
      <vt:lpstr>Prezentácia programu PowerPoint</vt:lpstr>
      <vt:lpstr>Problémy s hrubou motorikou </vt:lpstr>
      <vt:lpstr>Rozvíjanie hrubej motoriky </vt:lpstr>
      <vt:lpstr>Prezentácia programu PowerPoint</vt:lpstr>
      <vt:lpstr>Prezentácia programu PowerPoint</vt:lpstr>
      <vt:lpstr>Prezentácia programu PowerPoint</vt:lpstr>
      <vt:lpstr>Problémy s jemnou motorikou </vt:lpstr>
      <vt:lpstr>Rozvíjanie jemnej motoriky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Ciele aktívnej výučby</dc:title>
  <dc:creator>Jana</dc:creator>
  <cp:lastModifiedBy>HP</cp:lastModifiedBy>
  <cp:revision>91</cp:revision>
  <dcterms:created xsi:type="dcterms:W3CDTF">2015-04-12T11:34:56Z</dcterms:created>
  <dcterms:modified xsi:type="dcterms:W3CDTF">2020-05-20T11:11:28Z</dcterms:modified>
</cp:coreProperties>
</file>